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Agrandir" panose="020B0604020202020204" charset="0"/>
      <p:regular r:id="rId19"/>
    </p:embeddedFont>
    <p:embeddedFont>
      <p:font typeface="Agrandir Bold" panose="020B0604020202020204" charset="0"/>
      <p:regular r:id="rId20"/>
    </p:embeddedFon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Bold" panose="00000800000000000000" charset="0"/>
      <p:regular r:id="rId29"/>
      <p:bold r:id="rId30"/>
    </p:embeddedFont>
    <p:embeddedFont>
      <p:font typeface="Montserrat Ex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6" y="1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1064"/>
            <a:ext cx="16230600" cy="9924873"/>
            <a:chOff x="0" y="0"/>
            <a:chExt cx="4274726" cy="2613958"/>
          </a:xfrm>
        </p:grpSpPr>
        <p:sp>
          <p:nvSpPr>
            <p:cNvPr id="3" name="Freeform 3"/>
            <p:cNvSpPr/>
            <p:nvPr/>
          </p:nvSpPr>
          <p:spPr>
            <a:xfrm>
              <a:off x="0" y="0"/>
              <a:ext cx="4274726" cy="2613958"/>
            </a:xfrm>
            <a:custGeom>
              <a:avLst/>
              <a:gdLst/>
              <a:ahLst/>
              <a:cxnLst/>
              <a:rect l="l" t="t" r="r" b="b"/>
              <a:pathLst>
                <a:path w="4274726" h="2613958">
                  <a:moveTo>
                    <a:pt x="0" y="0"/>
                  </a:moveTo>
                  <a:lnTo>
                    <a:pt x="4274726" y="0"/>
                  </a:lnTo>
                  <a:lnTo>
                    <a:pt x="4274726" y="2613958"/>
                  </a:lnTo>
                  <a:lnTo>
                    <a:pt x="0" y="2613958"/>
                  </a:lnTo>
                  <a:close/>
                </a:path>
              </a:pathLst>
            </a:custGeom>
            <a:solidFill>
              <a:srgbClr val="8CCDB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1800"/>
                </a:lnSpc>
              </a:pPr>
              <a:endParaRPr/>
            </a:p>
          </p:txBody>
        </p:sp>
      </p:grpSp>
      <p:sp>
        <p:nvSpPr>
          <p:cNvPr id="5" name="TextBox 5"/>
          <p:cNvSpPr txBox="1"/>
          <p:nvPr/>
        </p:nvSpPr>
        <p:spPr>
          <a:xfrm>
            <a:off x="0" y="779772"/>
            <a:ext cx="18288000" cy="5829300"/>
          </a:xfrm>
          <a:prstGeom prst="rect">
            <a:avLst/>
          </a:prstGeom>
        </p:spPr>
        <p:txBody>
          <a:bodyPr lIns="0" tIns="0" rIns="0" bIns="0" rtlCol="0" anchor="t">
            <a:spAutoFit/>
          </a:bodyPr>
          <a:lstStyle/>
          <a:p>
            <a:pPr marL="0" lvl="0" indent="0" algn="ctr">
              <a:lnSpc>
                <a:spcPts val="11519"/>
              </a:lnSpc>
              <a:spcBef>
                <a:spcPct val="0"/>
              </a:spcBef>
            </a:pPr>
            <a:r>
              <a:rPr lang="en-US" sz="9600" spc="-240">
                <a:solidFill>
                  <a:srgbClr val="FFFFFF"/>
                </a:solidFill>
                <a:latin typeface="Montserrat Extra-Bold"/>
              </a:rPr>
              <a:t>PROMOTING THE IMPLEMENTATION OF COMPREHENSIVE SEX EDUCATION.</a:t>
            </a:r>
          </a:p>
        </p:txBody>
      </p:sp>
      <p:sp>
        <p:nvSpPr>
          <p:cNvPr id="6" name="TextBox 6"/>
          <p:cNvSpPr txBox="1"/>
          <p:nvPr/>
        </p:nvSpPr>
        <p:spPr>
          <a:xfrm>
            <a:off x="3129087" y="6844260"/>
            <a:ext cx="12029827" cy="3103245"/>
          </a:xfrm>
          <a:prstGeom prst="rect">
            <a:avLst/>
          </a:prstGeom>
        </p:spPr>
        <p:txBody>
          <a:bodyPr lIns="0" tIns="0" rIns="0" bIns="0" rtlCol="0" anchor="t">
            <a:spAutoFit/>
          </a:bodyPr>
          <a:lstStyle/>
          <a:p>
            <a:pPr algn="ctr">
              <a:lnSpc>
                <a:spcPts val="4199"/>
              </a:lnSpc>
            </a:pPr>
            <a:r>
              <a:rPr lang="en-US" sz="2799">
                <a:solidFill>
                  <a:srgbClr val="000000"/>
                </a:solidFill>
                <a:latin typeface="Montserrat"/>
              </a:rPr>
              <a:t>TEAM VITALIT</a:t>
            </a:r>
          </a:p>
          <a:p>
            <a:pPr algn="ctr">
              <a:lnSpc>
                <a:spcPts val="4199"/>
              </a:lnSpc>
            </a:pPr>
            <a:r>
              <a:rPr lang="en-US" sz="2799">
                <a:solidFill>
                  <a:srgbClr val="000000"/>
                </a:solidFill>
                <a:latin typeface="Montserrat"/>
              </a:rPr>
              <a:t>Fanoga, Lenard</a:t>
            </a:r>
          </a:p>
          <a:p>
            <a:pPr algn="ctr">
              <a:lnSpc>
                <a:spcPts val="4199"/>
              </a:lnSpc>
            </a:pPr>
            <a:r>
              <a:rPr lang="en-US" sz="2799">
                <a:solidFill>
                  <a:srgbClr val="000000"/>
                </a:solidFill>
                <a:latin typeface="Montserrat"/>
              </a:rPr>
              <a:t>Garcia, Carlo</a:t>
            </a:r>
          </a:p>
          <a:p>
            <a:pPr algn="ctr">
              <a:lnSpc>
                <a:spcPts val="4199"/>
              </a:lnSpc>
            </a:pPr>
            <a:r>
              <a:rPr lang="en-US" sz="2799">
                <a:solidFill>
                  <a:srgbClr val="000000"/>
                </a:solidFill>
                <a:latin typeface="Montserrat"/>
              </a:rPr>
              <a:t>Malijan, Justine Miles</a:t>
            </a:r>
          </a:p>
          <a:p>
            <a:pPr algn="ctr">
              <a:lnSpc>
                <a:spcPts val="4199"/>
              </a:lnSpc>
            </a:pPr>
            <a:r>
              <a:rPr lang="en-US" sz="2799">
                <a:solidFill>
                  <a:srgbClr val="000000"/>
                </a:solidFill>
                <a:latin typeface="Montserrat"/>
              </a:rPr>
              <a:t>Mancilla, Neal Andrus</a:t>
            </a:r>
          </a:p>
          <a:p>
            <a:pPr marL="0" lvl="0" indent="0" algn="ctr">
              <a:lnSpc>
                <a:spcPts val="4199"/>
              </a:lnSpc>
              <a:spcBef>
                <a:spcPct val="0"/>
              </a:spcBef>
            </a:pPr>
            <a:r>
              <a:rPr lang="en-US" sz="2799">
                <a:solidFill>
                  <a:srgbClr val="000000"/>
                </a:solidFill>
                <a:latin typeface="Montserrat"/>
              </a:rPr>
              <a:t>Rosales, Neil Denver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5827" y="221555"/>
            <a:ext cx="11446383" cy="9843890"/>
          </a:xfrm>
          <a:prstGeom prst="rect">
            <a:avLst/>
          </a:prstGeom>
        </p:spPr>
      </p:pic>
      <p:grpSp>
        <p:nvGrpSpPr>
          <p:cNvPr id="3" name="Group 3"/>
          <p:cNvGrpSpPr/>
          <p:nvPr/>
        </p:nvGrpSpPr>
        <p:grpSpPr>
          <a:xfrm>
            <a:off x="13281674" y="3561570"/>
            <a:ext cx="4773987" cy="5000524"/>
            <a:chOff x="0" y="0"/>
            <a:chExt cx="6365316" cy="6667365"/>
          </a:xfrm>
        </p:grpSpPr>
        <p:pic>
          <p:nvPicPr>
            <p:cNvPr id="4" name="Picture 4"/>
            <p:cNvPicPr>
              <a:picLocks noChangeAspect="1"/>
            </p:cNvPicPr>
            <p:nvPr/>
          </p:nvPicPr>
          <p:blipFill>
            <a:blip r:embed="rId3"/>
            <a:srcRect/>
            <a:stretch>
              <a:fillRect/>
            </a:stretch>
          </p:blipFill>
          <p:spPr>
            <a:xfrm rot="1925714">
              <a:off x="488253" y="2390732"/>
              <a:ext cx="4854288" cy="323416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125" y="0"/>
              <a:ext cx="5167191" cy="5486400"/>
            </a:xfrm>
            <a:prstGeom prst="rect">
              <a:avLst/>
            </a:prstGeom>
          </p:spPr>
        </p:pic>
      </p:grpSp>
      <p:pic>
        <p:nvPicPr>
          <p:cNvPr id="6" name="Picture 6"/>
          <p:cNvPicPr>
            <a:picLocks noChangeAspect="1"/>
          </p:cNvPicPr>
          <p:nvPr/>
        </p:nvPicPr>
        <p:blipFill>
          <a:blip r:embed="rId6"/>
          <a:srcRect/>
          <a:stretch>
            <a:fillRect/>
          </a:stretch>
        </p:blipFill>
        <p:spPr>
          <a:xfrm>
            <a:off x="9736145" y="4879799"/>
            <a:ext cx="3682295" cy="3682295"/>
          </a:xfrm>
          <a:prstGeom prst="rect">
            <a:avLst/>
          </a:prstGeom>
        </p:spPr>
      </p:pic>
      <p:sp>
        <p:nvSpPr>
          <p:cNvPr id="7" name="TextBox 7"/>
          <p:cNvSpPr txBox="1"/>
          <p:nvPr/>
        </p:nvSpPr>
        <p:spPr>
          <a:xfrm>
            <a:off x="10025202" y="1770870"/>
            <a:ext cx="7234098"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TOP MODERN AND TRADITIONAL CONTRACEPTION METHOD</a:t>
            </a:r>
          </a:p>
        </p:txBody>
      </p:sp>
      <p:sp>
        <p:nvSpPr>
          <p:cNvPr id="8" name="TextBox 8"/>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4209320" y="1641670"/>
            <a:ext cx="3992798" cy="8240121"/>
            <a:chOff x="0" y="0"/>
            <a:chExt cx="3693180" cy="7621785"/>
          </a:xfrm>
        </p:grpSpPr>
        <p:sp>
          <p:nvSpPr>
            <p:cNvPr id="3" name="Freeform 3"/>
            <p:cNvSpPr/>
            <p:nvPr/>
          </p:nvSpPr>
          <p:spPr>
            <a:xfrm>
              <a:off x="0" y="0"/>
              <a:ext cx="3693180" cy="7621785"/>
            </a:xfrm>
            <a:custGeom>
              <a:avLst/>
              <a:gdLst/>
              <a:ahLst/>
              <a:cxnLst/>
              <a:rect l="l" t="t" r="r" b="b"/>
              <a:pathLst>
                <a:path w="3693180" h="7621785">
                  <a:moveTo>
                    <a:pt x="3568720" y="7621785"/>
                  </a:moveTo>
                  <a:lnTo>
                    <a:pt x="124460" y="7621785"/>
                  </a:lnTo>
                  <a:cubicBezTo>
                    <a:pt x="55880" y="7621785"/>
                    <a:pt x="0" y="7565905"/>
                    <a:pt x="0" y="7497325"/>
                  </a:cubicBezTo>
                  <a:lnTo>
                    <a:pt x="0" y="124460"/>
                  </a:lnTo>
                  <a:cubicBezTo>
                    <a:pt x="0" y="55880"/>
                    <a:pt x="55880" y="0"/>
                    <a:pt x="124460" y="0"/>
                  </a:cubicBezTo>
                  <a:lnTo>
                    <a:pt x="3568720" y="0"/>
                  </a:lnTo>
                  <a:cubicBezTo>
                    <a:pt x="3637300" y="0"/>
                    <a:pt x="3693180" y="55880"/>
                    <a:pt x="3693180" y="124460"/>
                  </a:cubicBezTo>
                  <a:lnTo>
                    <a:pt x="3693180" y="7497325"/>
                  </a:lnTo>
                  <a:cubicBezTo>
                    <a:pt x="3693180" y="7565905"/>
                    <a:pt x="3637300" y="7621785"/>
                    <a:pt x="3568720" y="7621785"/>
                  </a:cubicBezTo>
                  <a:close/>
                </a:path>
              </a:pathLst>
            </a:custGeom>
            <a:solidFill>
              <a:srgbClr val="FFFFFF"/>
            </a:solidFill>
          </p:spPr>
        </p:sp>
      </p:grpSp>
      <p:pic>
        <p:nvPicPr>
          <p:cNvPr id="4" name="Picture 4"/>
          <p:cNvPicPr>
            <a:picLocks noChangeAspect="1"/>
          </p:cNvPicPr>
          <p:nvPr/>
        </p:nvPicPr>
        <p:blipFill>
          <a:blip r:embed="rId2"/>
          <a:srcRect r="5425"/>
          <a:stretch>
            <a:fillRect/>
          </a:stretch>
        </p:blipFill>
        <p:spPr>
          <a:xfrm>
            <a:off x="-672058" y="612836"/>
            <a:ext cx="17931358" cy="9061328"/>
          </a:xfrm>
          <a:prstGeom prst="rect">
            <a:avLst/>
          </a:prstGeom>
        </p:spPr>
      </p:pic>
      <p:sp>
        <p:nvSpPr>
          <p:cNvPr id="5" name="TextBox 5"/>
          <p:cNvSpPr txBox="1"/>
          <p:nvPr/>
        </p:nvSpPr>
        <p:spPr>
          <a:xfrm>
            <a:off x="638327" y="8982075"/>
            <a:ext cx="5579956"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National Demographics and Health Survey 2017</a:t>
            </a:r>
          </a:p>
        </p:txBody>
      </p:sp>
      <p:sp>
        <p:nvSpPr>
          <p:cNvPr id="6" name="TextBox 6"/>
          <p:cNvSpPr txBox="1"/>
          <p:nvPr/>
        </p:nvSpPr>
        <p:spPr>
          <a:xfrm>
            <a:off x="14295202" y="2342309"/>
            <a:ext cx="3821034" cy="7430341"/>
          </a:xfrm>
          <a:prstGeom prst="rect">
            <a:avLst/>
          </a:prstGeom>
        </p:spPr>
        <p:txBody>
          <a:bodyPr lIns="0" tIns="0" rIns="0" bIns="0" rtlCol="0" anchor="t">
            <a:spAutoFit/>
          </a:bodyPr>
          <a:lstStyle/>
          <a:p>
            <a:pPr marL="0" lvl="0" indent="0">
              <a:lnSpc>
                <a:spcPts val="5897"/>
              </a:lnSpc>
            </a:pPr>
            <a:r>
              <a:rPr lang="en-US" sz="2794">
                <a:solidFill>
                  <a:srgbClr val="000000"/>
                </a:solidFill>
                <a:latin typeface="Agrandir"/>
              </a:rPr>
              <a:t>From the total surveyed population of </a:t>
            </a:r>
            <a:r>
              <a:rPr lang="en-US" sz="2794">
                <a:solidFill>
                  <a:srgbClr val="FF1616"/>
                </a:solidFill>
                <a:latin typeface="Agrandir Bold"/>
              </a:rPr>
              <a:t>25,074</a:t>
            </a:r>
            <a:r>
              <a:rPr lang="en-US" sz="2794">
                <a:solidFill>
                  <a:srgbClr val="000000"/>
                </a:solidFill>
                <a:latin typeface="Agrandir"/>
              </a:rPr>
              <a:t>, there were only </a:t>
            </a:r>
            <a:r>
              <a:rPr lang="en-US" sz="2794">
                <a:solidFill>
                  <a:srgbClr val="FF1616"/>
                </a:solidFill>
                <a:latin typeface="Agrandir Bold"/>
              </a:rPr>
              <a:t>62%</a:t>
            </a:r>
            <a:r>
              <a:rPr lang="en-US" sz="2794">
                <a:solidFill>
                  <a:srgbClr val="000000"/>
                </a:solidFill>
                <a:latin typeface="Agrandir"/>
              </a:rPr>
              <a:t> or </a:t>
            </a:r>
            <a:r>
              <a:rPr lang="en-US" sz="2794">
                <a:solidFill>
                  <a:srgbClr val="FF1616"/>
                </a:solidFill>
                <a:latin typeface="Agrandir Bold"/>
              </a:rPr>
              <a:t>15,546</a:t>
            </a:r>
            <a:r>
              <a:rPr lang="en-US" sz="2794">
                <a:solidFill>
                  <a:srgbClr val="000000"/>
                </a:solidFill>
                <a:latin typeface="Agrandir"/>
              </a:rPr>
              <a:t> of them who were considered to have comprehensive knowledge about the two HIV prevention methods.</a:t>
            </a:r>
          </a:p>
        </p:txBody>
      </p:sp>
      <p:sp>
        <p:nvSpPr>
          <p:cNvPr id="7" name="TextBox 7"/>
          <p:cNvSpPr txBox="1"/>
          <p:nvPr/>
        </p:nvSpPr>
        <p:spPr>
          <a:xfrm>
            <a:off x="2627669" y="322324"/>
            <a:ext cx="13032663" cy="59055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KNOWLEDGE ABOUT HIV PREVENTION METHODS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1659636"/>
            <a:ext cx="9144000" cy="6967728"/>
          </a:xfrm>
          <a:prstGeom prst="rect">
            <a:avLst/>
          </a:prstGeom>
        </p:spPr>
      </p:pic>
      <p:grpSp>
        <p:nvGrpSpPr>
          <p:cNvPr id="3" name="Group 3"/>
          <p:cNvGrpSpPr/>
          <p:nvPr/>
        </p:nvGrpSpPr>
        <p:grpSpPr>
          <a:xfrm>
            <a:off x="110361" y="1659636"/>
            <a:ext cx="8940090" cy="6967728"/>
            <a:chOff x="0" y="0"/>
            <a:chExt cx="8269229" cy="6444872"/>
          </a:xfrm>
        </p:grpSpPr>
        <p:sp>
          <p:nvSpPr>
            <p:cNvPr id="4" name="Freeform 4"/>
            <p:cNvSpPr/>
            <p:nvPr/>
          </p:nvSpPr>
          <p:spPr>
            <a:xfrm>
              <a:off x="0" y="0"/>
              <a:ext cx="8269229" cy="6444872"/>
            </a:xfrm>
            <a:custGeom>
              <a:avLst/>
              <a:gdLst/>
              <a:ahLst/>
              <a:cxnLst/>
              <a:rect l="l" t="t" r="r" b="b"/>
              <a:pathLst>
                <a:path w="8269229" h="6444872">
                  <a:moveTo>
                    <a:pt x="8144769" y="6444872"/>
                  </a:moveTo>
                  <a:lnTo>
                    <a:pt x="124460" y="6444872"/>
                  </a:lnTo>
                  <a:cubicBezTo>
                    <a:pt x="55880" y="6444872"/>
                    <a:pt x="0" y="6388992"/>
                    <a:pt x="0" y="6320412"/>
                  </a:cubicBezTo>
                  <a:lnTo>
                    <a:pt x="0" y="124460"/>
                  </a:lnTo>
                  <a:cubicBezTo>
                    <a:pt x="0" y="55880"/>
                    <a:pt x="55880" y="0"/>
                    <a:pt x="124460" y="0"/>
                  </a:cubicBezTo>
                  <a:lnTo>
                    <a:pt x="8144769" y="0"/>
                  </a:lnTo>
                  <a:cubicBezTo>
                    <a:pt x="8213348" y="0"/>
                    <a:pt x="8269229" y="55880"/>
                    <a:pt x="8269229" y="124460"/>
                  </a:cubicBezTo>
                  <a:lnTo>
                    <a:pt x="8269229" y="6320412"/>
                  </a:lnTo>
                  <a:cubicBezTo>
                    <a:pt x="8269229" y="6388992"/>
                    <a:pt x="8213348" y="6444872"/>
                    <a:pt x="8144769" y="6444872"/>
                  </a:cubicBezTo>
                  <a:close/>
                </a:path>
              </a:pathLst>
            </a:custGeom>
            <a:solidFill>
              <a:srgbClr val="8CCDB0"/>
            </a:solidFill>
          </p:spPr>
        </p:sp>
      </p:grpSp>
      <p:sp>
        <p:nvSpPr>
          <p:cNvPr id="5" name="TextBox 5"/>
          <p:cNvSpPr txBox="1"/>
          <p:nvPr/>
        </p:nvSpPr>
        <p:spPr>
          <a:xfrm>
            <a:off x="203593" y="1841500"/>
            <a:ext cx="8753627" cy="3722370"/>
          </a:xfrm>
          <a:prstGeom prst="rect">
            <a:avLst/>
          </a:prstGeom>
        </p:spPr>
        <p:txBody>
          <a:bodyPr lIns="0" tIns="0" rIns="0" bIns="0" rtlCol="0" anchor="t">
            <a:spAutoFit/>
          </a:bodyPr>
          <a:lstStyle/>
          <a:p>
            <a:pPr algn="just">
              <a:lnSpc>
                <a:spcPts val="4199"/>
              </a:lnSpc>
            </a:pPr>
            <a:r>
              <a:rPr lang="en-US" sz="2799" spc="-69">
                <a:solidFill>
                  <a:srgbClr val="FFFFFF"/>
                </a:solidFill>
                <a:latin typeface="Agrandir"/>
              </a:rPr>
              <a:t>     Our first recommendation includes the implementation of a more comprehensive sex education (CSE) to the curriculum of both public and private school since the effectiveness of the first sex education might have been unsatisfactory due to it being only implemented in public schools.</a:t>
            </a:r>
          </a:p>
          <a:p>
            <a:pPr marL="0" lvl="0" indent="0" algn="l">
              <a:lnSpc>
                <a:spcPts val="4199"/>
              </a:lnSpc>
              <a:spcBef>
                <a:spcPct val="0"/>
              </a:spcBef>
            </a:pPr>
            <a:endParaRPr lang="en-US" sz="2799" spc="-69">
              <a:solidFill>
                <a:srgbClr val="FFFFFF"/>
              </a:solidFill>
              <a:latin typeface="Agrandir"/>
            </a:endParaRPr>
          </a:p>
        </p:txBody>
      </p:sp>
      <p:sp>
        <p:nvSpPr>
          <p:cNvPr id="6" name="TextBox 6"/>
          <p:cNvSpPr txBox="1"/>
          <p:nvPr/>
        </p:nvSpPr>
        <p:spPr>
          <a:xfrm>
            <a:off x="229729" y="317749"/>
            <a:ext cx="12105972" cy="914400"/>
          </a:xfrm>
          <a:prstGeom prst="rect">
            <a:avLst/>
          </a:prstGeom>
        </p:spPr>
        <p:txBody>
          <a:bodyPr lIns="0" tIns="0" rIns="0" bIns="0" rtlCol="0" anchor="t">
            <a:spAutoFit/>
          </a:bodyPr>
          <a:lstStyle/>
          <a:p>
            <a:pPr marL="0" lvl="0" indent="0" algn="l">
              <a:lnSpc>
                <a:spcPts val="7200"/>
              </a:lnSpc>
              <a:spcBef>
                <a:spcPct val="0"/>
              </a:spcBef>
            </a:pPr>
            <a:r>
              <a:rPr lang="en-US" sz="6000" spc="-150">
                <a:solidFill>
                  <a:srgbClr val="000000"/>
                </a:solidFill>
                <a:latin typeface="Montserrat Extra-Bold"/>
              </a:rPr>
              <a:t>RECOMMENDATION #1</a:t>
            </a:r>
          </a:p>
        </p:txBody>
      </p:sp>
      <p:sp>
        <p:nvSpPr>
          <p:cNvPr id="7" name="TextBox 7"/>
          <p:cNvSpPr txBox="1"/>
          <p:nvPr/>
        </p:nvSpPr>
        <p:spPr>
          <a:xfrm>
            <a:off x="203593" y="5268595"/>
            <a:ext cx="8753627" cy="715645"/>
          </a:xfrm>
          <a:prstGeom prst="rect">
            <a:avLst/>
          </a:prstGeom>
        </p:spPr>
        <p:txBody>
          <a:bodyPr lIns="0" tIns="0" rIns="0" bIns="0" rtlCol="0" anchor="t">
            <a:spAutoFit/>
          </a:bodyPr>
          <a:lstStyle/>
          <a:p>
            <a:pPr algn="just">
              <a:lnSpc>
                <a:spcPts val="5599"/>
              </a:lnSpc>
            </a:pPr>
            <a:r>
              <a:rPr lang="en-US" sz="2799" spc="-69">
                <a:solidFill>
                  <a:srgbClr val="FFFFFF"/>
                </a:solidFill>
                <a:latin typeface="Agrandir"/>
              </a:rPr>
              <a:t>Topics to be included:</a:t>
            </a:r>
          </a:p>
        </p:txBody>
      </p:sp>
      <p:sp>
        <p:nvSpPr>
          <p:cNvPr id="8" name="TextBox 8"/>
          <p:cNvSpPr txBox="1"/>
          <p:nvPr/>
        </p:nvSpPr>
        <p:spPr>
          <a:xfrm>
            <a:off x="9144000" y="8774140"/>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supportingeducation.org</a:t>
            </a:r>
          </a:p>
        </p:txBody>
      </p:sp>
      <p:sp>
        <p:nvSpPr>
          <p:cNvPr id="9" name="TextBox 9"/>
          <p:cNvSpPr txBox="1"/>
          <p:nvPr/>
        </p:nvSpPr>
        <p:spPr>
          <a:xfrm>
            <a:off x="229729" y="5879290"/>
            <a:ext cx="4443909" cy="2125345"/>
          </a:xfrm>
          <a:prstGeom prst="rect">
            <a:avLst/>
          </a:prstGeom>
        </p:spPr>
        <p:txBody>
          <a:bodyPr lIns="0" tIns="0" rIns="0" bIns="0" rtlCol="0" anchor="t">
            <a:spAutoFit/>
          </a:bodyPr>
          <a:lstStyle/>
          <a:p>
            <a:pPr marL="604519" lvl="1" indent="-302260" algn="just">
              <a:lnSpc>
                <a:spcPts val="5599"/>
              </a:lnSpc>
              <a:buFont typeface="Arial"/>
              <a:buChar char="•"/>
            </a:pPr>
            <a:r>
              <a:rPr lang="en-US" sz="2799" spc="-69">
                <a:solidFill>
                  <a:srgbClr val="FFFFFF"/>
                </a:solidFill>
                <a:latin typeface="Agrandir Bold"/>
              </a:rPr>
              <a:t>Human development</a:t>
            </a:r>
          </a:p>
          <a:p>
            <a:pPr marL="604519" lvl="1" indent="-302260" algn="just">
              <a:lnSpc>
                <a:spcPts val="5599"/>
              </a:lnSpc>
              <a:buFont typeface="Arial"/>
              <a:buChar char="•"/>
            </a:pPr>
            <a:r>
              <a:rPr lang="en-US" sz="2799" spc="-69">
                <a:solidFill>
                  <a:srgbClr val="FFFFFF"/>
                </a:solidFill>
                <a:latin typeface="Agrandir Bold"/>
              </a:rPr>
              <a:t>Relationships</a:t>
            </a:r>
          </a:p>
          <a:p>
            <a:pPr marL="604519" lvl="1" indent="-302260" algn="just">
              <a:lnSpc>
                <a:spcPts val="5599"/>
              </a:lnSpc>
              <a:buFont typeface="Arial"/>
              <a:buChar char="•"/>
            </a:pPr>
            <a:r>
              <a:rPr lang="en-US" sz="2799" spc="-69">
                <a:solidFill>
                  <a:srgbClr val="FFFFFF"/>
                </a:solidFill>
                <a:latin typeface="Agrandir Bold"/>
              </a:rPr>
              <a:t>Personal skills</a:t>
            </a:r>
          </a:p>
        </p:txBody>
      </p:sp>
      <p:sp>
        <p:nvSpPr>
          <p:cNvPr id="10" name="TextBox 10"/>
          <p:cNvSpPr txBox="1"/>
          <p:nvPr/>
        </p:nvSpPr>
        <p:spPr>
          <a:xfrm>
            <a:off x="4606542" y="5879290"/>
            <a:ext cx="4443909" cy="2125345"/>
          </a:xfrm>
          <a:prstGeom prst="rect">
            <a:avLst/>
          </a:prstGeom>
        </p:spPr>
        <p:txBody>
          <a:bodyPr lIns="0" tIns="0" rIns="0" bIns="0" rtlCol="0" anchor="t">
            <a:spAutoFit/>
          </a:bodyPr>
          <a:lstStyle/>
          <a:p>
            <a:pPr marL="604519" lvl="1" indent="-302260" algn="just">
              <a:lnSpc>
                <a:spcPts val="5599"/>
              </a:lnSpc>
              <a:buFont typeface="Arial"/>
              <a:buChar char="•"/>
            </a:pPr>
            <a:r>
              <a:rPr lang="en-US" sz="2799" spc="-69">
                <a:solidFill>
                  <a:srgbClr val="FFFFFF"/>
                </a:solidFill>
                <a:latin typeface="Agrandir Bold"/>
              </a:rPr>
              <a:t>Sexual behavior</a:t>
            </a:r>
          </a:p>
          <a:p>
            <a:pPr marL="604519" lvl="1" indent="-302260" algn="just">
              <a:lnSpc>
                <a:spcPts val="5599"/>
              </a:lnSpc>
              <a:buFont typeface="Arial"/>
              <a:buChar char="•"/>
            </a:pPr>
            <a:r>
              <a:rPr lang="en-US" sz="2799" spc="-69">
                <a:solidFill>
                  <a:srgbClr val="FFFFFF"/>
                </a:solidFill>
                <a:latin typeface="Agrandir Bold"/>
              </a:rPr>
              <a:t>Sexual health</a:t>
            </a:r>
          </a:p>
          <a:p>
            <a:pPr marL="604519" lvl="1" indent="-302260" algn="just">
              <a:lnSpc>
                <a:spcPts val="5599"/>
              </a:lnSpc>
              <a:buFont typeface="Arial"/>
              <a:buChar char="•"/>
            </a:pPr>
            <a:r>
              <a:rPr lang="en-US" sz="2799" spc="-69">
                <a:solidFill>
                  <a:srgbClr val="FFFFFF"/>
                </a:solidFill>
                <a:latin typeface="Agrandir Bold"/>
              </a:rPr>
              <a:t>Society and culture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884834" y="1870270"/>
            <a:ext cx="6386353" cy="6546460"/>
            <a:chOff x="0" y="0"/>
            <a:chExt cx="5907123" cy="6055216"/>
          </a:xfrm>
        </p:grpSpPr>
        <p:sp>
          <p:nvSpPr>
            <p:cNvPr id="3" name="Freeform 3"/>
            <p:cNvSpPr/>
            <p:nvPr/>
          </p:nvSpPr>
          <p:spPr>
            <a:xfrm>
              <a:off x="0" y="0"/>
              <a:ext cx="5907123" cy="6055216"/>
            </a:xfrm>
            <a:custGeom>
              <a:avLst/>
              <a:gdLst/>
              <a:ahLst/>
              <a:cxnLst/>
              <a:rect l="l" t="t" r="r" b="b"/>
              <a:pathLst>
                <a:path w="5907123" h="6055216">
                  <a:moveTo>
                    <a:pt x="5782663" y="6055216"/>
                  </a:moveTo>
                  <a:lnTo>
                    <a:pt x="124460" y="6055216"/>
                  </a:lnTo>
                  <a:cubicBezTo>
                    <a:pt x="55880" y="6055216"/>
                    <a:pt x="0" y="5999335"/>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6892161" y="-841939"/>
            <a:ext cx="11985860" cy="11970878"/>
          </a:xfrm>
          <a:prstGeom prst="rect">
            <a:avLst/>
          </a:prstGeom>
        </p:spPr>
      </p:pic>
      <p:sp>
        <p:nvSpPr>
          <p:cNvPr id="5" name="TextBox 5"/>
          <p:cNvSpPr txBox="1"/>
          <p:nvPr/>
        </p:nvSpPr>
        <p:spPr>
          <a:xfrm>
            <a:off x="2705263" y="2753704"/>
            <a:ext cx="4558115" cy="5502911"/>
          </a:xfrm>
          <a:prstGeom prst="rect">
            <a:avLst/>
          </a:prstGeom>
        </p:spPr>
        <p:txBody>
          <a:bodyPr lIns="0" tIns="0" rIns="0" bIns="0" rtlCol="0" anchor="t">
            <a:spAutoFit/>
          </a:bodyPr>
          <a:lstStyle/>
          <a:p>
            <a:pPr>
              <a:lnSpc>
                <a:spcPts val="4339"/>
              </a:lnSpc>
            </a:pPr>
            <a:r>
              <a:rPr lang="en-US" sz="3099" spc="-77">
                <a:solidFill>
                  <a:srgbClr val="000000"/>
                </a:solidFill>
                <a:latin typeface="Agrandir"/>
              </a:rPr>
              <a:t>At least </a:t>
            </a:r>
            <a:r>
              <a:rPr lang="en-US" sz="3099" spc="-77">
                <a:solidFill>
                  <a:srgbClr val="FF1616"/>
                </a:solidFill>
                <a:latin typeface="Agrandir"/>
              </a:rPr>
              <a:t>31.7%</a:t>
            </a:r>
            <a:r>
              <a:rPr lang="en-US" sz="3099" spc="-77">
                <a:solidFill>
                  <a:srgbClr val="000000"/>
                </a:solidFill>
                <a:latin typeface="Agrandir"/>
              </a:rPr>
              <a:t> of the </a:t>
            </a:r>
            <a:r>
              <a:rPr lang="en-US" sz="3099" spc="-77">
                <a:solidFill>
                  <a:srgbClr val="FF1616"/>
                </a:solidFill>
                <a:latin typeface="Agrandir"/>
              </a:rPr>
              <a:t>46 million</a:t>
            </a:r>
            <a:r>
              <a:rPr lang="en-US" sz="3099" spc="-77">
                <a:solidFill>
                  <a:srgbClr val="000000"/>
                </a:solidFill>
                <a:latin typeface="Agrandir"/>
              </a:rPr>
              <a:t> surveyed population aged </a:t>
            </a:r>
            <a:r>
              <a:rPr lang="en-US" sz="3099" spc="-77">
                <a:solidFill>
                  <a:srgbClr val="FF1616"/>
                </a:solidFill>
                <a:latin typeface="Agrandir"/>
              </a:rPr>
              <a:t>3 to 24</a:t>
            </a:r>
            <a:r>
              <a:rPr lang="en-US" sz="3099" spc="-77">
                <a:solidFill>
                  <a:srgbClr val="000000"/>
                </a:solidFill>
                <a:latin typeface="Agrandir"/>
              </a:rPr>
              <a:t> years were not attending their school.</a:t>
            </a:r>
          </a:p>
          <a:p>
            <a:pPr>
              <a:lnSpc>
                <a:spcPts val="4339"/>
              </a:lnSpc>
            </a:pPr>
            <a:endParaRPr lang="en-US" sz="3099" spc="-77">
              <a:solidFill>
                <a:srgbClr val="000000"/>
              </a:solidFill>
              <a:latin typeface="Agrandir"/>
            </a:endParaRPr>
          </a:p>
          <a:p>
            <a:pPr marL="0" lvl="0" indent="0">
              <a:lnSpc>
                <a:spcPts val="4339"/>
              </a:lnSpc>
              <a:spcBef>
                <a:spcPct val="0"/>
              </a:spcBef>
            </a:pPr>
            <a:r>
              <a:rPr lang="en-US" sz="3099" spc="-77">
                <a:solidFill>
                  <a:srgbClr val="000000"/>
                </a:solidFill>
                <a:latin typeface="Agrandir"/>
              </a:rPr>
              <a:t>This equates to </a:t>
            </a:r>
            <a:r>
              <a:rPr lang="en-US" sz="3099" spc="-77">
                <a:solidFill>
                  <a:srgbClr val="FF1616"/>
                </a:solidFill>
                <a:latin typeface="Agrandir"/>
              </a:rPr>
              <a:t>14 million Filipinos</a:t>
            </a:r>
            <a:r>
              <a:rPr lang="en-US" sz="3099" spc="-77">
                <a:solidFill>
                  <a:srgbClr val="000000"/>
                </a:solidFill>
                <a:latin typeface="Agrandir"/>
              </a:rPr>
              <a:t> that would not be able to benefit from the CSE.</a:t>
            </a:r>
          </a:p>
        </p:txBody>
      </p:sp>
      <p:sp>
        <p:nvSpPr>
          <p:cNvPr id="6" name="TextBox 6"/>
          <p:cNvSpPr txBox="1"/>
          <p:nvPr/>
        </p:nvSpPr>
        <p:spPr>
          <a:xfrm>
            <a:off x="9144000" y="9684746"/>
            <a:ext cx="4767980"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sp>
        <p:nvSpPr>
          <p:cNvPr id="7" name="TextBox 7"/>
          <p:cNvSpPr txBox="1"/>
          <p:nvPr/>
        </p:nvSpPr>
        <p:spPr>
          <a:xfrm>
            <a:off x="2395141" y="2018871"/>
            <a:ext cx="5365737" cy="59055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SCHOOLING STATUS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49495" y="-1179139"/>
            <a:ext cx="12977038" cy="13349718"/>
          </a:xfrm>
          <a:prstGeom prst="rect">
            <a:avLst/>
          </a:prstGeom>
        </p:spPr>
      </p:pic>
      <p:sp>
        <p:nvSpPr>
          <p:cNvPr id="3" name="TextBox 3"/>
          <p:cNvSpPr txBox="1"/>
          <p:nvPr/>
        </p:nvSpPr>
        <p:spPr>
          <a:xfrm>
            <a:off x="1028700" y="9825281"/>
            <a:ext cx="4752365"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grpSp>
        <p:nvGrpSpPr>
          <p:cNvPr id="4" name="Group 4"/>
          <p:cNvGrpSpPr/>
          <p:nvPr/>
        </p:nvGrpSpPr>
        <p:grpSpPr>
          <a:xfrm>
            <a:off x="11636547" y="342828"/>
            <a:ext cx="6386353" cy="8658420"/>
            <a:chOff x="0" y="0"/>
            <a:chExt cx="5907123" cy="8008695"/>
          </a:xfrm>
        </p:grpSpPr>
        <p:sp>
          <p:nvSpPr>
            <p:cNvPr id="5" name="Freeform 5"/>
            <p:cNvSpPr/>
            <p:nvPr/>
          </p:nvSpPr>
          <p:spPr>
            <a:xfrm>
              <a:off x="0" y="0"/>
              <a:ext cx="5907123" cy="8008695"/>
            </a:xfrm>
            <a:custGeom>
              <a:avLst/>
              <a:gdLst/>
              <a:ahLst/>
              <a:cxnLst/>
              <a:rect l="l" t="t" r="r" b="b"/>
              <a:pathLst>
                <a:path w="5907123" h="8008695">
                  <a:moveTo>
                    <a:pt x="5782663" y="8008695"/>
                  </a:moveTo>
                  <a:lnTo>
                    <a:pt x="124460" y="8008695"/>
                  </a:lnTo>
                  <a:cubicBezTo>
                    <a:pt x="55880" y="8008695"/>
                    <a:pt x="0" y="7952815"/>
                    <a:pt x="0" y="7884235"/>
                  </a:cubicBezTo>
                  <a:lnTo>
                    <a:pt x="0" y="124460"/>
                  </a:lnTo>
                  <a:cubicBezTo>
                    <a:pt x="0" y="55880"/>
                    <a:pt x="55880" y="0"/>
                    <a:pt x="124460" y="0"/>
                  </a:cubicBezTo>
                  <a:lnTo>
                    <a:pt x="5782663" y="0"/>
                  </a:lnTo>
                  <a:cubicBezTo>
                    <a:pt x="5851243" y="0"/>
                    <a:pt x="5907123" y="55880"/>
                    <a:pt x="5907123" y="124460"/>
                  </a:cubicBezTo>
                  <a:lnTo>
                    <a:pt x="5907123" y="7884235"/>
                  </a:lnTo>
                  <a:cubicBezTo>
                    <a:pt x="5907123" y="7952815"/>
                    <a:pt x="5851243" y="8008695"/>
                    <a:pt x="5782663" y="8008695"/>
                  </a:cubicBezTo>
                  <a:close/>
                </a:path>
              </a:pathLst>
            </a:custGeom>
            <a:solidFill>
              <a:srgbClr val="FFFFFF"/>
            </a:solidFill>
          </p:spPr>
        </p:sp>
      </p:grpSp>
      <p:sp>
        <p:nvSpPr>
          <p:cNvPr id="6" name="TextBox 6"/>
          <p:cNvSpPr txBox="1"/>
          <p:nvPr/>
        </p:nvSpPr>
        <p:spPr>
          <a:xfrm>
            <a:off x="12701185" y="2595674"/>
            <a:ext cx="4558115" cy="5476243"/>
          </a:xfrm>
          <a:prstGeom prst="rect">
            <a:avLst/>
          </a:prstGeom>
        </p:spPr>
        <p:txBody>
          <a:bodyPr lIns="0" tIns="0" rIns="0" bIns="0" rtlCol="0" anchor="t">
            <a:spAutoFit/>
          </a:bodyPr>
          <a:lstStyle/>
          <a:p>
            <a:pPr marL="0" lvl="0" indent="0">
              <a:lnSpc>
                <a:spcPts val="6199"/>
              </a:lnSpc>
            </a:pPr>
            <a:r>
              <a:rPr lang="en-US" sz="3099" spc="-77">
                <a:solidFill>
                  <a:srgbClr val="000000"/>
                </a:solidFill>
                <a:latin typeface="Agrandir"/>
              </a:rPr>
              <a:t>From the </a:t>
            </a:r>
            <a:r>
              <a:rPr lang="en-US" sz="3099" spc="-77">
                <a:solidFill>
                  <a:srgbClr val="FF1616"/>
                </a:solidFill>
                <a:latin typeface="Agrandir"/>
              </a:rPr>
              <a:t>31.7%</a:t>
            </a:r>
            <a:r>
              <a:rPr lang="en-US" sz="3099" spc="-77">
                <a:solidFill>
                  <a:srgbClr val="000000"/>
                </a:solidFill>
                <a:latin typeface="Agrandir"/>
              </a:rPr>
              <a:t> of the population who were not attending school, only </a:t>
            </a:r>
            <a:r>
              <a:rPr lang="en-US" sz="3099" spc="-77">
                <a:solidFill>
                  <a:srgbClr val="FF1616"/>
                </a:solidFill>
                <a:latin typeface="Agrandir"/>
              </a:rPr>
              <a:t>15%</a:t>
            </a:r>
            <a:r>
              <a:rPr lang="en-US" sz="3099" spc="-77">
                <a:solidFill>
                  <a:srgbClr val="000000"/>
                </a:solidFill>
                <a:latin typeface="Agrandir"/>
              </a:rPr>
              <a:t> are actually eligible for the CSE which is about </a:t>
            </a:r>
            <a:r>
              <a:rPr lang="en-US" sz="3099" spc="-77">
                <a:solidFill>
                  <a:srgbClr val="FF1616"/>
                </a:solidFill>
                <a:latin typeface="Agrandir"/>
              </a:rPr>
              <a:t>2,222,772</a:t>
            </a:r>
            <a:r>
              <a:rPr lang="en-US" sz="3099" spc="-77">
                <a:solidFill>
                  <a:srgbClr val="000000"/>
                </a:solidFill>
                <a:latin typeface="Agrandir"/>
              </a:rPr>
              <a:t> teenagers</a:t>
            </a:r>
          </a:p>
        </p:txBody>
      </p:sp>
      <p:sp>
        <p:nvSpPr>
          <p:cNvPr id="7" name="TextBox 7"/>
          <p:cNvSpPr txBox="1"/>
          <p:nvPr/>
        </p:nvSpPr>
        <p:spPr>
          <a:xfrm>
            <a:off x="12232737" y="615727"/>
            <a:ext cx="5193973"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AGE DISTRIBUTION OF SURVEYED POPULATION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49495" y="-1179139"/>
            <a:ext cx="13116098" cy="13349718"/>
          </a:xfrm>
          <a:prstGeom prst="rect">
            <a:avLst/>
          </a:prstGeom>
        </p:spPr>
      </p:pic>
      <p:sp>
        <p:nvSpPr>
          <p:cNvPr id="3" name="TextBox 3"/>
          <p:cNvSpPr txBox="1"/>
          <p:nvPr/>
        </p:nvSpPr>
        <p:spPr>
          <a:xfrm>
            <a:off x="1028700" y="9825281"/>
            <a:ext cx="4752365"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grpSp>
        <p:nvGrpSpPr>
          <p:cNvPr id="4" name="Group 4"/>
          <p:cNvGrpSpPr/>
          <p:nvPr/>
        </p:nvGrpSpPr>
        <p:grpSpPr>
          <a:xfrm>
            <a:off x="11636547" y="342828"/>
            <a:ext cx="6386353" cy="8658420"/>
            <a:chOff x="0" y="0"/>
            <a:chExt cx="5907123" cy="8008695"/>
          </a:xfrm>
        </p:grpSpPr>
        <p:sp>
          <p:nvSpPr>
            <p:cNvPr id="5" name="Freeform 5"/>
            <p:cNvSpPr/>
            <p:nvPr/>
          </p:nvSpPr>
          <p:spPr>
            <a:xfrm>
              <a:off x="0" y="0"/>
              <a:ext cx="5907123" cy="8008695"/>
            </a:xfrm>
            <a:custGeom>
              <a:avLst/>
              <a:gdLst/>
              <a:ahLst/>
              <a:cxnLst/>
              <a:rect l="l" t="t" r="r" b="b"/>
              <a:pathLst>
                <a:path w="5907123" h="8008695">
                  <a:moveTo>
                    <a:pt x="5782663" y="8008695"/>
                  </a:moveTo>
                  <a:lnTo>
                    <a:pt x="124460" y="8008695"/>
                  </a:lnTo>
                  <a:cubicBezTo>
                    <a:pt x="55880" y="8008695"/>
                    <a:pt x="0" y="7952815"/>
                    <a:pt x="0" y="7884235"/>
                  </a:cubicBezTo>
                  <a:lnTo>
                    <a:pt x="0" y="124460"/>
                  </a:lnTo>
                  <a:cubicBezTo>
                    <a:pt x="0" y="55880"/>
                    <a:pt x="55880" y="0"/>
                    <a:pt x="124460" y="0"/>
                  </a:cubicBezTo>
                  <a:lnTo>
                    <a:pt x="5782663" y="0"/>
                  </a:lnTo>
                  <a:cubicBezTo>
                    <a:pt x="5851243" y="0"/>
                    <a:pt x="5907123" y="55880"/>
                    <a:pt x="5907123" y="124460"/>
                  </a:cubicBezTo>
                  <a:lnTo>
                    <a:pt x="5907123" y="7884235"/>
                  </a:lnTo>
                  <a:cubicBezTo>
                    <a:pt x="5907123" y="7952815"/>
                    <a:pt x="5851243" y="8008695"/>
                    <a:pt x="5782663" y="8008695"/>
                  </a:cubicBezTo>
                  <a:close/>
                </a:path>
              </a:pathLst>
            </a:custGeom>
            <a:solidFill>
              <a:srgbClr val="FFFFFF"/>
            </a:solidFill>
          </p:spPr>
        </p:sp>
      </p:grpSp>
      <p:sp>
        <p:nvSpPr>
          <p:cNvPr id="6" name="TextBox 6"/>
          <p:cNvSpPr txBox="1"/>
          <p:nvPr/>
        </p:nvSpPr>
        <p:spPr>
          <a:xfrm>
            <a:off x="12701185" y="2595674"/>
            <a:ext cx="4558115" cy="5476243"/>
          </a:xfrm>
          <a:prstGeom prst="rect">
            <a:avLst/>
          </a:prstGeom>
        </p:spPr>
        <p:txBody>
          <a:bodyPr lIns="0" tIns="0" rIns="0" bIns="0" rtlCol="0" anchor="t">
            <a:spAutoFit/>
          </a:bodyPr>
          <a:lstStyle/>
          <a:p>
            <a:pPr marL="0" lvl="0" indent="0">
              <a:lnSpc>
                <a:spcPts val="6199"/>
              </a:lnSpc>
            </a:pPr>
            <a:r>
              <a:rPr lang="en-US" sz="3099" spc="-77">
                <a:solidFill>
                  <a:srgbClr val="000000"/>
                </a:solidFill>
                <a:latin typeface="Agrandir"/>
              </a:rPr>
              <a:t>From the </a:t>
            </a:r>
            <a:r>
              <a:rPr lang="en-US" sz="3099" spc="-77">
                <a:solidFill>
                  <a:srgbClr val="FF1616"/>
                </a:solidFill>
                <a:latin typeface="Agrandir"/>
              </a:rPr>
              <a:t>31.7%</a:t>
            </a:r>
            <a:r>
              <a:rPr lang="en-US" sz="3099" spc="-77">
                <a:solidFill>
                  <a:srgbClr val="000000"/>
                </a:solidFill>
                <a:latin typeface="Agrandir"/>
              </a:rPr>
              <a:t> of the population who were not attending school, only </a:t>
            </a:r>
            <a:r>
              <a:rPr lang="en-US" sz="3099" spc="-77">
                <a:solidFill>
                  <a:srgbClr val="FF1616"/>
                </a:solidFill>
                <a:latin typeface="Agrandir"/>
              </a:rPr>
              <a:t>15%</a:t>
            </a:r>
            <a:r>
              <a:rPr lang="en-US" sz="3099" spc="-77">
                <a:solidFill>
                  <a:srgbClr val="000000"/>
                </a:solidFill>
                <a:latin typeface="Agrandir"/>
              </a:rPr>
              <a:t> are actually eligible for the CSE which is about </a:t>
            </a:r>
            <a:r>
              <a:rPr lang="en-US" sz="3099" spc="-77">
                <a:solidFill>
                  <a:srgbClr val="FF1616"/>
                </a:solidFill>
                <a:latin typeface="Agrandir"/>
              </a:rPr>
              <a:t>2,222,772</a:t>
            </a:r>
            <a:r>
              <a:rPr lang="en-US" sz="3099" spc="-77">
                <a:solidFill>
                  <a:srgbClr val="000000"/>
                </a:solidFill>
                <a:latin typeface="Agrandir"/>
              </a:rPr>
              <a:t> teenagers</a:t>
            </a:r>
          </a:p>
        </p:txBody>
      </p:sp>
      <p:sp>
        <p:nvSpPr>
          <p:cNvPr id="7" name="TextBox 7"/>
          <p:cNvSpPr txBox="1"/>
          <p:nvPr/>
        </p:nvSpPr>
        <p:spPr>
          <a:xfrm>
            <a:off x="12232737" y="615727"/>
            <a:ext cx="5193973"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AGE DISTRIBUTION OF SURVEYED POPULATION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811554"/>
            <a:ext cx="8663891" cy="8663891"/>
          </a:xfrm>
          <a:prstGeom prst="rect">
            <a:avLst/>
          </a:prstGeom>
        </p:spPr>
      </p:pic>
      <p:grpSp>
        <p:nvGrpSpPr>
          <p:cNvPr id="3" name="Group 3"/>
          <p:cNvGrpSpPr/>
          <p:nvPr/>
        </p:nvGrpSpPr>
        <p:grpSpPr>
          <a:xfrm>
            <a:off x="8801688" y="811554"/>
            <a:ext cx="9378833" cy="8663891"/>
            <a:chOff x="0" y="0"/>
            <a:chExt cx="8269229" cy="7638871"/>
          </a:xfrm>
        </p:grpSpPr>
        <p:sp>
          <p:nvSpPr>
            <p:cNvPr id="4" name="Freeform 4"/>
            <p:cNvSpPr/>
            <p:nvPr/>
          </p:nvSpPr>
          <p:spPr>
            <a:xfrm>
              <a:off x="0" y="0"/>
              <a:ext cx="8269229" cy="7638871"/>
            </a:xfrm>
            <a:custGeom>
              <a:avLst/>
              <a:gdLst/>
              <a:ahLst/>
              <a:cxnLst/>
              <a:rect l="l" t="t" r="r" b="b"/>
              <a:pathLst>
                <a:path w="8269229" h="7638871">
                  <a:moveTo>
                    <a:pt x="8144769" y="7638871"/>
                  </a:moveTo>
                  <a:lnTo>
                    <a:pt x="124460" y="7638871"/>
                  </a:lnTo>
                  <a:cubicBezTo>
                    <a:pt x="55880" y="7638871"/>
                    <a:pt x="0" y="7582991"/>
                    <a:pt x="0" y="7514411"/>
                  </a:cubicBezTo>
                  <a:lnTo>
                    <a:pt x="0" y="124460"/>
                  </a:lnTo>
                  <a:cubicBezTo>
                    <a:pt x="0" y="55880"/>
                    <a:pt x="55880" y="0"/>
                    <a:pt x="124460" y="0"/>
                  </a:cubicBezTo>
                  <a:lnTo>
                    <a:pt x="8144769" y="0"/>
                  </a:lnTo>
                  <a:cubicBezTo>
                    <a:pt x="8213348" y="0"/>
                    <a:pt x="8269229" y="55880"/>
                    <a:pt x="8269229" y="124460"/>
                  </a:cubicBezTo>
                  <a:lnTo>
                    <a:pt x="8269229" y="7514411"/>
                  </a:lnTo>
                  <a:cubicBezTo>
                    <a:pt x="8269229" y="7582991"/>
                    <a:pt x="8213348" y="7638871"/>
                    <a:pt x="8144769" y="7638871"/>
                  </a:cubicBezTo>
                  <a:close/>
                </a:path>
              </a:pathLst>
            </a:custGeom>
            <a:solidFill>
              <a:srgbClr val="8CCDB0"/>
            </a:solidFill>
          </p:spPr>
        </p:sp>
      </p:grpSp>
      <p:sp>
        <p:nvSpPr>
          <p:cNvPr id="5" name="TextBox 5"/>
          <p:cNvSpPr txBox="1"/>
          <p:nvPr/>
        </p:nvSpPr>
        <p:spPr>
          <a:xfrm>
            <a:off x="8999612" y="2192017"/>
            <a:ext cx="9029833" cy="6354445"/>
          </a:xfrm>
          <a:prstGeom prst="rect">
            <a:avLst/>
          </a:prstGeom>
        </p:spPr>
        <p:txBody>
          <a:bodyPr lIns="0" tIns="0" rIns="0" bIns="0" rtlCol="0" anchor="t">
            <a:spAutoFit/>
          </a:bodyPr>
          <a:lstStyle/>
          <a:p>
            <a:pPr marL="0" lvl="0" indent="0" algn="just">
              <a:lnSpc>
                <a:spcPts val="5599"/>
              </a:lnSpc>
            </a:pPr>
            <a:r>
              <a:rPr lang="en-US" sz="2799" spc="-69">
                <a:solidFill>
                  <a:srgbClr val="FFFFFF"/>
                </a:solidFill>
                <a:latin typeface="Agrandir"/>
              </a:rPr>
              <a:t>      So for our second recommendation, it would include the distribution of CSE pamphlets to every family in a barangay. This recommendation will also need further consultations from medical professionals for it to be comprehensive and easy to understand. But for now, it will include basic information about sex, sexuality, relationships, contraceptive methods that are available at health clinics and their locations per municipality, different types of STD’s and so forth.</a:t>
            </a:r>
          </a:p>
        </p:txBody>
      </p:sp>
      <p:sp>
        <p:nvSpPr>
          <p:cNvPr id="6" name="TextBox 6"/>
          <p:cNvSpPr txBox="1"/>
          <p:nvPr/>
        </p:nvSpPr>
        <p:spPr>
          <a:xfrm>
            <a:off x="8999612" y="1028700"/>
            <a:ext cx="9029833" cy="914400"/>
          </a:xfrm>
          <a:prstGeom prst="rect">
            <a:avLst/>
          </a:prstGeom>
        </p:spPr>
        <p:txBody>
          <a:bodyPr lIns="0" tIns="0" rIns="0" bIns="0" rtlCol="0" anchor="t">
            <a:spAutoFit/>
          </a:bodyPr>
          <a:lstStyle/>
          <a:p>
            <a:pPr marL="0" lvl="0" indent="0" algn="l">
              <a:lnSpc>
                <a:spcPts val="7200"/>
              </a:lnSpc>
              <a:spcBef>
                <a:spcPct val="0"/>
              </a:spcBef>
            </a:pPr>
            <a:r>
              <a:rPr lang="en-US" sz="6000" spc="-150">
                <a:solidFill>
                  <a:srgbClr val="FFFFFF"/>
                </a:solidFill>
                <a:latin typeface="Montserrat Extra-Bold"/>
              </a:rPr>
              <a:t>RECOMMENDATION #2</a:t>
            </a:r>
          </a:p>
        </p:txBody>
      </p:sp>
      <p:sp>
        <p:nvSpPr>
          <p:cNvPr id="7" name="TextBox 7"/>
          <p:cNvSpPr txBox="1"/>
          <p:nvPr/>
        </p:nvSpPr>
        <p:spPr>
          <a:xfrm>
            <a:off x="0" y="9632961"/>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World Health Organization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F838A767-CFDB-0233-ADFF-1301F3316B41}"/>
              </a:ext>
            </a:extLst>
          </p:cNvPr>
          <p:cNvSpPr txBox="1"/>
          <p:nvPr/>
        </p:nvSpPr>
        <p:spPr>
          <a:xfrm>
            <a:off x="771525" y="1943100"/>
            <a:ext cx="16744950" cy="3500478"/>
          </a:xfrm>
          <a:prstGeom prst="rect">
            <a:avLst/>
          </a:prstGeom>
        </p:spPr>
        <p:txBody>
          <a:bodyPr lIns="0" tIns="0" rIns="0" bIns="0" rtlCol="0" anchor="t">
            <a:spAutoFit/>
          </a:bodyPr>
          <a:lstStyle/>
          <a:p>
            <a:pPr marL="0" lvl="0" indent="0" algn="ctr">
              <a:lnSpc>
                <a:spcPts val="28610"/>
              </a:lnSpc>
              <a:spcBef>
                <a:spcPct val="0"/>
              </a:spcBef>
            </a:pPr>
            <a:r>
              <a:rPr lang="en-US" sz="20435" u="none" spc="-510" dirty="0">
                <a:solidFill>
                  <a:srgbClr val="000000"/>
                </a:solidFill>
                <a:latin typeface="Montserrat Extra-Bold"/>
              </a:rPr>
              <a:t>THANK YOU!</a:t>
            </a:r>
          </a:p>
        </p:txBody>
      </p:sp>
    </p:spTree>
    <p:extLst>
      <p:ext uri="{BB962C8B-B14F-4D97-AF65-F5344CB8AC3E}">
        <p14:creationId xmlns:p14="http://schemas.microsoft.com/office/powerpoint/2010/main" val="2350239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TextBox 2"/>
          <p:cNvSpPr txBox="1"/>
          <p:nvPr/>
        </p:nvSpPr>
        <p:spPr>
          <a:xfrm>
            <a:off x="3712371" y="1898841"/>
            <a:ext cx="10863257" cy="1219200"/>
          </a:xfrm>
          <a:prstGeom prst="rect">
            <a:avLst/>
          </a:prstGeom>
        </p:spPr>
        <p:txBody>
          <a:bodyPr lIns="0" tIns="0" rIns="0" bIns="0" rtlCol="0" anchor="t">
            <a:spAutoFit/>
          </a:bodyPr>
          <a:lstStyle/>
          <a:p>
            <a:pPr marL="0" lvl="0" indent="0" algn="ctr">
              <a:lnSpc>
                <a:spcPts val="9600"/>
              </a:lnSpc>
              <a:spcBef>
                <a:spcPct val="0"/>
              </a:spcBef>
            </a:pPr>
            <a:r>
              <a:rPr lang="en-US" sz="8000" spc="-200">
                <a:solidFill>
                  <a:srgbClr val="000000"/>
                </a:solidFill>
                <a:latin typeface="Montserrat Extra-Bold"/>
              </a:rPr>
              <a:t>OBJECTIVES</a:t>
            </a:r>
          </a:p>
        </p:txBody>
      </p:sp>
      <p:pic>
        <p:nvPicPr>
          <p:cNvPr id="4" name="Picture 3">
            <a:extLst>
              <a:ext uri="{FF2B5EF4-FFF2-40B4-BE49-F238E27FC236}">
                <a16:creationId xmlns:a16="http://schemas.microsoft.com/office/drawing/2014/main" id="{9C196A57-DF52-454F-6CDB-D22269F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344" y="3499834"/>
            <a:ext cx="5375856" cy="5375856"/>
          </a:xfrm>
          <a:prstGeom prst="rect">
            <a:avLst/>
          </a:prstGeom>
        </p:spPr>
      </p:pic>
      <p:pic>
        <p:nvPicPr>
          <p:cNvPr id="6" name="Picture 5">
            <a:extLst>
              <a:ext uri="{FF2B5EF4-FFF2-40B4-BE49-F238E27FC236}">
                <a16:creationId xmlns:a16="http://schemas.microsoft.com/office/drawing/2014/main" id="{62AFF933-6C45-CA5B-7ED7-8DB1441B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3467100"/>
            <a:ext cx="5375856" cy="53758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71933" y="2247900"/>
            <a:ext cx="9087367" cy="5858679"/>
          </a:xfrm>
          <a:prstGeom prst="rect">
            <a:avLst/>
          </a:prstGeom>
        </p:spPr>
      </p:pic>
      <p:sp>
        <p:nvSpPr>
          <p:cNvPr id="3" name="TextBox 3"/>
          <p:cNvSpPr txBox="1"/>
          <p:nvPr/>
        </p:nvSpPr>
        <p:spPr>
          <a:xfrm>
            <a:off x="1994215" y="3665410"/>
            <a:ext cx="5532090" cy="6159378"/>
          </a:xfrm>
          <a:prstGeom prst="rect">
            <a:avLst/>
          </a:prstGeom>
        </p:spPr>
        <p:txBody>
          <a:bodyPr lIns="0" tIns="0" rIns="0" bIns="0" rtlCol="0" anchor="t">
            <a:spAutoFit/>
          </a:bodyPr>
          <a:lstStyle/>
          <a:p>
            <a:pPr marL="0" lvl="0" indent="0" algn="just">
              <a:lnSpc>
                <a:spcPts val="4432"/>
              </a:lnSpc>
              <a:spcBef>
                <a:spcPct val="0"/>
              </a:spcBef>
            </a:pPr>
            <a:r>
              <a:rPr lang="en-US" sz="2954" dirty="0">
                <a:solidFill>
                  <a:srgbClr val="000000"/>
                </a:solidFill>
                <a:latin typeface="Montserrat"/>
              </a:rPr>
              <a:t>Among </a:t>
            </a:r>
            <a:r>
              <a:rPr lang="en-US" sz="2954" dirty="0">
                <a:solidFill>
                  <a:srgbClr val="FFFFFF"/>
                </a:solidFill>
                <a:latin typeface="Montserrat Bold"/>
              </a:rPr>
              <a:t>Asian countries</a:t>
            </a:r>
            <a:r>
              <a:rPr lang="en-US" sz="2954" dirty="0">
                <a:solidFill>
                  <a:srgbClr val="000000"/>
                </a:solidFill>
                <a:latin typeface="Montserrat"/>
              </a:rPr>
              <a:t>, the </a:t>
            </a:r>
            <a:r>
              <a:rPr lang="en-US" sz="2954" dirty="0">
                <a:solidFill>
                  <a:srgbClr val="FFFFFF"/>
                </a:solidFill>
                <a:latin typeface="Montserrat Bold"/>
              </a:rPr>
              <a:t>Philippines</a:t>
            </a:r>
            <a:r>
              <a:rPr lang="en-US" sz="2954" dirty="0">
                <a:solidFill>
                  <a:srgbClr val="000000"/>
                </a:solidFill>
                <a:latin typeface="Montserrat"/>
              </a:rPr>
              <a:t> has one of the highest population densities and fastest growth of population. But since we lack the government funded family planning methods, it holds us back from progressing to </a:t>
            </a:r>
            <a:r>
              <a:rPr lang="en-US" sz="2954" dirty="0">
                <a:solidFill>
                  <a:srgbClr val="FFFFFF"/>
                </a:solidFill>
                <a:latin typeface="Montserrat Bold"/>
              </a:rPr>
              <a:t>a future that we could obtain</a:t>
            </a:r>
          </a:p>
          <a:p>
            <a:pPr marL="0" lvl="0" indent="0" algn="just">
              <a:lnSpc>
                <a:spcPts val="4432"/>
              </a:lnSpc>
              <a:spcBef>
                <a:spcPct val="0"/>
              </a:spcBef>
            </a:pPr>
            <a:r>
              <a:rPr lang="en-US" sz="2954" dirty="0">
                <a:latin typeface="Montserrat Bold"/>
              </a:rPr>
              <a:t>Rylee </a:t>
            </a:r>
            <a:r>
              <a:rPr lang="en-US" sz="2954" dirty="0" err="1">
                <a:latin typeface="Montserrat Bold"/>
              </a:rPr>
              <a:t>Mcdermott</a:t>
            </a:r>
            <a:r>
              <a:rPr lang="en-US" sz="2954" dirty="0">
                <a:latin typeface="Montserrat Bold"/>
              </a:rPr>
              <a:t> ( n.d.).</a:t>
            </a:r>
          </a:p>
        </p:txBody>
      </p:sp>
      <p:sp>
        <p:nvSpPr>
          <p:cNvPr id="4" name="TextBox 4"/>
          <p:cNvSpPr txBox="1"/>
          <p:nvPr/>
        </p:nvSpPr>
        <p:spPr>
          <a:xfrm>
            <a:off x="1994215" y="1028700"/>
            <a:ext cx="5532090" cy="2438400"/>
          </a:xfrm>
          <a:prstGeom prst="rect">
            <a:avLst/>
          </a:prstGeom>
        </p:spPr>
        <p:txBody>
          <a:bodyPr lIns="0" tIns="0" rIns="0" bIns="0" rtlCol="0" anchor="t">
            <a:spAutoFit/>
          </a:bodyPr>
          <a:lstStyle/>
          <a:p>
            <a:pPr marL="0" lvl="0" indent="0" algn="l">
              <a:lnSpc>
                <a:spcPts val="9600"/>
              </a:lnSpc>
              <a:spcBef>
                <a:spcPct val="0"/>
              </a:spcBef>
            </a:pPr>
            <a:r>
              <a:rPr lang="en-US" sz="8000" spc="-200">
                <a:solidFill>
                  <a:srgbClr val="000000"/>
                </a:solidFill>
                <a:latin typeface="Montserrat Extra-Bold"/>
              </a:rPr>
              <a:t>THE PROBLEM</a:t>
            </a:r>
          </a:p>
        </p:txBody>
      </p:sp>
      <p:sp>
        <p:nvSpPr>
          <p:cNvPr id="5" name="TextBox 5"/>
          <p:cNvSpPr txBox="1"/>
          <p:nvPr/>
        </p:nvSpPr>
        <p:spPr>
          <a:xfrm>
            <a:off x="12475705" y="8166628"/>
            <a:ext cx="4783595"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Arno Maierbrugger for investvine.com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52954" y="-923018"/>
            <a:ext cx="12224722" cy="1213303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16730" y="6429537"/>
            <a:ext cx="3103545" cy="2657410"/>
          </a:xfrm>
          <a:prstGeom prst="rect">
            <a:avLst/>
          </a:prstGeom>
        </p:spPr>
      </p:pic>
      <p:sp>
        <p:nvSpPr>
          <p:cNvPr id="4" name="TextBox 4"/>
          <p:cNvSpPr txBox="1"/>
          <p:nvPr/>
        </p:nvSpPr>
        <p:spPr>
          <a:xfrm>
            <a:off x="607097" y="621617"/>
            <a:ext cx="6443268" cy="2390775"/>
          </a:xfrm>
          <a:prstGeom prst="rect">
            <a:avLst/>
          </a:prstGeom>
        </p:spPr>
        <p:txBody>
          <a:bodyPr lIns="0" tIns="0" rIns="0" bIns="0" rtlCol="0" anchor="t">
            <a:spAutoFit/>
          </a:bodyPr>
          <a:lstStyle/>
          <a:p>
            <a:pPr>
              <a:lnSpc>
                <a:spcPts val="4799"/>
              </a:lnSpc>
            </a:pPr>
            <a:r>
              <a:rPr lang="en-US" sz="3999" spc="-99">
                <a:solidFill>
                  <a:srgbClr val="000000"/>
                </a:solidFill>
                <a:latin typeface="Montserrat Extra-Bold"/>
              </a:rPr>
              <a:t>SUMMARY OF BIRTHS STATISTICS IN THE PHILIPPINES:</a:t>
            </a:r>
          </a:p>
          <a:p>
            <a:pPr marL="0" lvl="0" indent="0" algn="l">
              <a:lnSpc>
                <a:spcPts val="4799"/>
              </a:lnSpc>
              <a:spcBef>
                <a:spcPct val="0"/>
              </a:spcBef>
            </a:pPr>
            <a:r>
              <a:rPr lang="en-US" sz="3999" spc="-99">
                <a:solidFill>
                  <a:srgbClr val="000000"/>
                </a:solidFill>
                <a:latin typeface="Montserrat Extra-Bold"/>
              </a:rPr>
              <a:t>CORRELATION MATRIX</a:t>
            </a:r>
          </a:p>
        </p:txBody>
      </p:sp>
      <p:sp>
        <p:nvSpPr>
          <p:cNvPr id="5" name="TextBox 5"/>
          <p:cNvSpPr txBox="1"/>
          <p:nvPr/>
        </p:nvSpPr>
        <p:spPr>
          <a:xfrm>
            <a:off x="607097" y="3558418"/>
            <a:ext cx="6122811" cy="2418547"/>
          </a:xfrm>
          <a:prstGeom prst="rect">
            <a:avLst/>
          </a:prstGeom>
        </p:spPr>
        <p:txBody>
          <a:bodyPr lIns="0" tIns="0" rIns="0" bIns="0" rtlCol="0" anchor="t">
            <a:spAutoFit/>
          </a:bodyPr>
          <a:lstStyle/>
          <a:p>
            <a:pPr>
              <a:lnSpc>
                <a:spcPts val="4799"/>
              </a:lnSpc>
            </a:pPr>
            <a:r>
              <a:rPr lang="en-US" sz="3199" spc="-79" dirty="0">
                <a:solidFill>
                  <a:srgbClr val="000000"/>
                </a:solidFill>
                <a:latin typeface="Agrandir Bold"/>
              </a:rPr>
              <a:t>Strong correlations:</a:t>
            </a:r>
          </a:p>
          <a:p>
            <a:pPr marL="457200" indent="-457200">
              <a:lnSpc>
                <a:spcPts val="4799"/>
              </a:lnSpc>
              <a:buFont typeface="Arial" panose="020B0604020202020204" pitchFamily="34" charset="0"/>
              <a:buChar char="•"/>
            </a:pPr>
            <a:r>
              <a:rPr lang="en-US" sz="3199" spc="-79" dirty="0">
                <a:solidFill>
                  <a:srgbClr val="000000"/>
                </a:solidFill>
                <a:latin typeface="Agrandir"/>
              </a:rPr>
              <a:t>Year and Population</a:t>
            </a:r>
          </a:p>
          <a:p>
            <a:pPr marL="457200" indent="-457200" algn="l">
              <a:lnSpc>
                <a:spcPts val="4799"/>
              </a:lnSpc>
              <a:buFont typeface="Arial" panose="020B0604020202020204" pitchFamily="34" charset="0"/>
              <a:buChar char="•"/>
            </a:pPr>
            <a:r>
              <a:rPr lang="en-US" sz="3199" spc="-79" dirty="0">
                <a:solidFill>
                  <a:srgbClr val="000000"/>
                </a:solidFill>
                <a:latin typeface="Agrandir"/>
              </a:rPr>
              <a:t>Year and Number of Live Births</a:t>
            </a:r>
          </a:p>
        </p:txBody>
      </p:sp>
      <p:sp>
        <p:nvSpPr>
          <p:cNvPr id="6" name="TextBox 6"/>
          <p:cNvSpPr txBox="1"/>
          <p:nvPr/>
        </p:nvSpPr>
        <p:spPr>
          <a:xfrm>
            <a:off x="10421709" y="10010775"/>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823019" y="1449485"/>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357067" y="519627"/>
            <a:ext cx="11964739" cy="9247746"/>
          </a:xfrm>
          <a:prstGeom prst="rect">
            <a:avLst/>
          </a:prstGeom>
        </p:spPr>
      </p:pic>
      <p:sp>
        <p:nvSpPr>
          <p:cNvPr id="5" name="TextBox 5"/>
          <p:cNvSpPr txBox="1"/>
          <p:nvPr/>
        </p:nvSpPr>
        <p:spPr>
          <a:xfrm>
            <a:off x="823019" y="2207238"/>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NUMBER OF LIVE BIRTHS (1970-2019)</a:t>
            </a:r>
          </a:p>
        </p:txBody>
      </p:sp>
      <p:sp>
        <p:nvSpPr>
          <p:cNvPr id="6" name="TextBox 6"/>
          <p:cNvSpPr txBox="1"/>
          <p:nvPr/>
        </p:nvSpPr>
        <p:spPr>
          <a:xfrm>
            <a:off x="1200013" y="3699733"/>
            <a:ext cx="5632365" cy="4458541"/>
          </a:xfrm>
          <a:prstGeom prst="rect">
            <a:avLst/>
          </a:prstGeom>
        </p:spPr>
        <p:txBody>
          <a:bodyPr lIns="0" tIns="0" rIns="0" bIns="0" rtlCol="0" anchor="t">
            <a:spAutoFit/>
          </a:bodyPr>
          <a:lstStyle/>
          <a:p>
            <a:pPr marL="0" lvl="0" indent="0" algn="just">
              <a:lnSpc>
                <a:spcPts val="5897"/>
              </a:lnSpc>
            </a:pPr>
            <a:r>
              <a:rPr lang="en-US" sz="2794">
                <a:solidFill>
                  <a:srgbClr val="000000"/>
                </a:solidFill>
                <a:latin typeface="Agrandir"/>
              </a:rPr>
              <a:t>In 42 years, there has been an </a:t>
            </a:r>
            <a:r>
              <a:rPr lang="en-US" sz="2794">
                <a:solidFill>
                  <a:srgbClr val="FF1616"/>
                </a:solidFill>
                <a:latin typeface="Agrandir Bold"/>
              </a:rPr>
              <a:t>85.19% increase</a:t>
            </a:r>
            <a:r>
              <a:rPr lang="en-US" sz="2794">
                <a:solidFill>
                  <a:srgbClr val="000000"/>
                </a:solidFill>
                <a:latin typeface="Agrandir"/>
              </a:rPr>
              <a:t> in number of live births from 1970 with </a:t>
            </a:r>
            <a:r>
              <a:rPr lang="en-US" sz="2794">
                <a:solidFill>
                  <a:srgbClr val="FF1616"/>
                </a:solidFill>
                <a:latin typeface="Agrandir Bold"/>
              </a:rPr>
              <a:t>966,762</a:t>
            </a:r>
            <a:r>
              <a:rPr lang="en-US" sz="2794">
                <a:solidFill>
                  <a:srgbClr val="8CCDB0"/>
                </a:solidFill>
                <a:latin typeface="Agrandir"/>
              </a:rPr>
              <a:t> </a:t>
            </a:r>
            <a:r>
              <a:rPr lang="en-US" sz="2794">
                <a:solidFill>
                  <a:srgbClr val="000000"/>
                </a:solidFill>
                <a:latin typeface="Agrandir"/>
              </a:rPr>
              <a:t>live births to 2012 peaking with a total of </a:t>
            </a:r>
            <a:r>
              <a:rPr lang="en-US" sz="2794">
                <a:solidFill>
                  <a:srgbClr val="FF1616"/>
                </a:solidFill>
                <a:latin typeface="Agrandir Bold"/>
              </a:rPr>
              <a:t>1,790,367</a:t>
            </a:r>
            <a:r>
              <a:rPr lang="en-US" sz="2794">
                <a:solidFill>
                  <a:srgbClr val="000000"/>
                </a:solidFill>
                <a:latin typeface="Agrandir"/>
              </a:rPr>
              <a:t> live births.</a:t>
            </a:r>
          </a:p>
        </p:txBody>
      </p:sp>
      <p:sp>
        <p:nvSpPr>
          <p:cNvPr id="7" name="TextBox 7"/>
          <p:cNvSpPr txBox="1"/>
          <p:nvPr/>
        </p:nvSpPr>
        <p:spPr>
          <a:xfrm>
            <a:off x="9144000" y="8561290"/>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3144" y="344540"/>
            <a:ext cx="12532648" cy="9597919"/>
          </a:xfrm>
          <a:prstGeom prst="rect">
            <a:avLst/>
          </a:prstGeom>
        </p:spPr>
      </p:pic>
      <p:grpSp>
        <p:nvGrpSpPr>
          <p:cNvPr id="3" name="Group 3"/>
          <p:cNvGrpSpPr/>
          <p:nvPr/>
        </p:nvGrpSpPr>
        <p:grpSpPr>
          <a:xfrm>
            <a:off x="10872947" y="1449485"/>
            <a:ext cx="6386353" cy="7388030"/>
            <a:chOff x="0" y="0"/>
            <a:chExt cx="5907123" cy="6833635"/>
          </a:xfrm>
        </p:grpSpPr>
        <p:sp>
          <p:nvSpPr>
            <p:cNvPr id="4" name="Freeform 4"/>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sp>
        <p:nvSpPr>
          <p:cNvPr id="5" name="TextBox 5"/>
          <p:cNvSpPr txBox="1"/>
          <p:nvPr/>
        </p:nvSpPr>
        <p:spPr>
          <a:xfrm>
            <a:off x="11300079" y="3032577"/>
            <a:ext cx="5532090" cy="5321302"/>
          </a:xfrm>
          <a:prstGeom prst="rect">
            <a:avLst/>
          </a:prstGeom>
        </p:spPr>
        <p:txBody>
          <a:bodyPr lIns="0" tIns="0" rIns="0" bIns="0" rtlCol="0" anchor="t">
            <a:spAutoFit/>
          </a:bodyPr>
          <a:lstStyle/>
          <a:p>
            <a:pPr marL="0" lvl="0" indent="0" algn="just">
              <a:lnSpc>
                <a:spcPts val="6999"/>
              </a:lnSpc>
            </a:pPr>
            <a:r>
              <a:rPr lang="en-US" sz="3499" spc="-87">
                <a:solidFill>
                  <a:srgbClr val="000000"/>
                </a:solidFill>
                <a:latin typeface="Agrandir"/>
              </a:rPr>
              <a:t> Due to the Reproductive Health Law 2012, there has been a</a:t>
            </a:r>
            <a:r>
              <a:rPr lang="en-US" sz="3499" spc="-87">
                <a:solidFill>
                  <a:srgbClr val="FF1616"/>
                </a:solidFill>
                <a:latin typeface="Agrandir"/>
              </a:rPr>
              <a:t> </a:t>
            </a:r>
            <a:r>
              <a:rPr lang="en-US" sz="3499" spc="-87">
                <a:solidFill>
                  <a:srgbClr val="FF1616"/>
                </a:solidFill>
                <a:latin typeface="Agrandir Bold"/>
              </a:rPr>
              <a:t>6.50% decrease</a:t>
            </a:r>
            <a:r>
              <a:rPr lang="en-US" sz="3499" spc="-87">
                <a:solidFill>
                  <a:srgbClr val="FF1616"/>
                </a:solidFill>
                <a:latin typeface="Agrandir"/>
              </a:rPr>
              <a:t> </a:t>
            </a:r>
            <a:r>
              <a:rPr lang="en-US" sz="3499" spc="-87">
                <a:solidFill>
                  <a:srgbClr val="000000"/>
                </a:solidFill>
                <a:latin typeface="Agrandir"/>
              </a:rPr>
              <a:t>from 2012 with </a:t>
            </a:r>
            <a:r>
              <a:rPr lang="en-US" sz="3499" spc="-87">
                <a:solidFill>
                  <a:srgbClr val="FF1616"/>
                </a:solidFill>
                <a:latin typeface="Agrandir Bold"/>
              </a:rPr>
              <a:t>1,790,367</a:t>
            </a:r>
            <a:r>
              <a:rPr lang="en-US" sz="3499" spc="-87">
                <a:solidFill>
                  <a:srgbClr val="FF1616"/>
                </a:solidFill>
                <a:latin typeface="Agrandir"/>
              </a:rPr>
              <a:t> </a:t>
            </a:r>
            <a:r>
              <a:rPr lang="en-US" sz="3499" spc="-87">
                <a:solidFill>
                  <a:srgbClr val="000000"/>
                </a:solidFill>
                <a:latin typeface="Agrandir"/>
              </a:rPr>
              <a:t>live births to 2019 with </a:t>
            </a:r>
            <a:r>
              <a:rPr lang="en-US" sz="3499" spc="-87">
                <a:solidFill>
                  <a:srgbClr val="FF1616"/>
                </a:solidFill>
                <a:latin typeface="Agrandir Bold"/>
              </a:rPr>
              <a:t>1,673,923</a:t>
            </a:r>
            <a:r>
              <a:rPr lang="en-US" sz="3499" spc="-87">
                <a:solidFill>
                  <a:srgbClr val="000000"/>
                </a:solidFill>
                <a:latin typeface="Agrandir"/>
              </a:rPr>
              <a:t> live births.</a:t>
            </a:r>
          </a:p>
        </p:txBody>
      </p:sp>
      <p:sp>
        <p:nvSpPr>
          <p:cNvPr id="6" name="TextBox 6"/>
          <p:cNvSpPr txBox="1"/>
          <p:nvPr/>
        </p:nvSpPr>
        <p:spPr>
          <a:xfrm>
            <a:off x="1028700" y="8982075"/>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
        <p:nvSpPr>
          <p:cNvPr id="7" name="TextBox 7"/>
          <p:cNvSpPr txBox="1"/>
          <p:nvPr/>
        </p:nvSpPr>
        <p:spPr>
          <a:xfrm>
            <a:off x="10872947" y="180938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NUMBER OF LIVE BIRTHS (2005-2019)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02496" y="293691"/>
            <a:ext cx="13027670" cy="9993309"/>
          </a:xfrm>
          <a:prstGeom prst="rect">
            <a:avLst/>
          </a:prstGeom>
        </p:spPr>
      </p:pic>
      <p:grpSp>
        <p:nvGrpSpPr>
          <p:cNvPr id="3" name="Group 3"/>
          <p:cNvGrpSpPr/>
          <p:nvPr/>
        </p:nvGrpSpPr>
        <p:grpSpPr>
          <a:xfrm>
            <a:off x="10831454" y="3029393"/>
            <a:ext cx="7042993" cy="4521906"/>
            <a:chOff x="0" y="0"/>
            <a:chExt cx="9390657" cy="6029208"/>
          </a:xfrm>
        </p:grpSpPr>
        <p:grpSp>
          <p:nvGrpSpPr>
            <p:cNvPr id="4" name="Group 4"/>
            <p:cNvGrpSpPr/>
            <p:nvPr/>
          </p:nvGrpSpPr>
          <p:grpSpPr>
            <a:xfrm>
              <a:off x="0" y="0"/>
              <a:ext cx="9390657" cy="6029208"/>
              <a:chOff x="0" y="0"/>
              <a:chExt cx="6514489" cy="4182584"/>
            </a:xfrm>
          </p:grpSpPr>
          <p:sp>
            <p:nvSpPr>
              <p:cNvPr id="5" name="Freeform 5"/>
              <p:cNvSpPr/>
              <p:nvPr/>
            </p:nvSpPr>
            <p:spPr>
              <a:xfrm>
                <a:off x="0" y="0"/>
                <a:ext cx="6514489" cy="4182584"/>
              </a:xfrm>
              <a:custGeom>
                <a:avLst/>
                <a:gdLst/>
                <a:ahLst/>
                <a:cxnLst/>
                <a:rect l="l" t="t" r="r" b="b"/>
                <a:pathLst>
                  <a:path w="6514489" h="4182584">
                    <a:moveTo>
                      <a:pt x="6390029" y="4182584"/>
                    </a:moveTo>
                    <a:lnTo>
                      <a:pt x="124460" y="4182584"/>
                    </a:lnTo>
                    <a:cubicBezTo>
                      <a:pt x="55880" y="4182584"/>
                      <a:pt x="0" y="4126704"/>
                      <a:pt x="0" y="4058124"/>
                    </a:cubicBezTo>
                    <a:lnTo>
                      <a:pt x="0" y="124460"/>
                    </a:lnTo>
                    <a:cubicBezTo>
                      <a:pt x="0" y="55880"/>
                      <a:pt x="55880" y="0"/>
                      <a:pt x="124460" y="0"/>
                    </a:cubicBezTo>
                    <a:lnTo>
                      <a:pt x="6390029" y="0"/>
                    </a:lnTo>
                    <a:cubicBezTo>
                      <a:pt x="6458609" y="0"/>
                      <a:pt x="6514489" y="55880"/>
                      <a:pt x="6514489" y="124460"/>
                    </a:cubicBezTo>
                    <a:lnTo>
                      <a:pt x="6514489" y="4058124"/>
                    </a:lnTo>
                    <a:cubicBezTo>
                      <a:pt x="6514489" y="4126704"/>
                      <a:pt x="6458609" y="4182584"/>
                      <a:pt x="6390029" y="4182584"/>
                    </a:cubicBezTo>
                    <a:close/>
                  </a:path>
                </a:pathLst>
              </a:custGeom>
              <a:solidFill>
                <a:srgbClr val="FFFFFF"/>
              </a:solidFill>
            </p:spPr>
          </p:sp>
        </p:grpSp>
        <p:sp>
          <p:nvSpPr>
            <p:cNvPr id="6" name="TextBox 6"/>
            <p:cNvSpPr txBox="1"/>
            <p:nvPr/>
          </p:nvSpPr>
          <p:spPr>
            <a:xfrm>
              <a:off x="535012" y="2604418"/>
              <a:ext cx="8106129" cy="2735369"/>
            </a:xfrm>
            <a:prstGeom prst="rect">
              <a:avLst/>
            </a:prstGeom>
          </p:spPr>
          <p:txBody>
            <a:bodyPr lIns="0" tIns="0" rIns="0" bIns="0" rtlCol="0" anchor="t">
              <a:spAutoFit/>
            </a:bodyPr>
            <a:lstStyle/>
            <a:p>
              <a:pPr algn="l">
                <a:lnSpc>
                  <a:spcPts val="5599"/>
                </a:lnSpc>
              </a:pPr>
              <a:r>
                <a:rPr lang="en-US" sz="2799" spc="-69">
                  <a:solidFill>
                    <a:srgbClr val="FF1616"/>
                  </a:solidFill>
                  <a:latin typeface="Agrandir Bold"/>
                </a:rPr>
                <a:t>10.21% decrease</a:t>
              </a:r>
              <a:r>
                <a:rPr lang="en-US" sz="2799" spc="-69">
                  <a:solidFill>
                    <a:srgbClr val="FFFFFF"/>
                  </a:solidFill>
                  <a:latin typeface="Agrandir Bold"/>
                </a:rPr>
                <a:t> </a:t>
              </a:r>
              <a:r>
                <a:rPr lang="en-US" sz="2799" spc="-69">
                  <a:solidFill>
                    <a:srgbClr val="000000"/>
                  </a:solidFill>
                  <a:latin typeface="Agrandir"/>
                </a:rPr>
                <a:t>from 2012 with </a:t>
              </a:r>
              <a:r>
                <a:rPr lang="en-US" sz="2799" spc="-69">
                  <a:solidFill>
                    <a:srgbClr val="FF1616"/>
                  </a:solidFill>
                  <a:latin typeface="Agrandir Bold"/>
                </a:rPr>
                <a:t>260,216</a:t>
              </a:r>
              <a:r>
                <a:rPr lang="en-US" sz="2799" spc="-69">
                  <a:solidFill>
                    <a:srgbClr val="000000"/>
                  </a:solidFill>
                  <a:latin typeface="Agrandir"/>
                </a:rPr>
                <a:t> teenage parents to 2019 with </a:t>
              </a:r>
              <a:r>
                <a:rPr lang="en-US" sz="2799" spc="-69">
                  <a:solidFill>
                    <a:srgbClr val="FF1616"/>
                  </a:solidFill>
                  <a:latin typeface="Agrandir Bold"/>
                </a:rPr>
                <a:t>233,650.</a:t>
              </a:r>
            </a:p>
          </p:txBody>
        </p:sp>
        <p:sp>
          <p:nvSpPr>
            <p:cNvPr id="7" name="TextBox 7"/>
            <p:cNvSpPr txBox="1"/>
            <p:nvPr/>
          </p:nvSpPr>
          <p:spPr>
            <a:xfrm>
              <a:off x="285173" y="418060"/>
              <a:ext cx="9105484" cy="1590675"/>
            </a:xfrm>
            <a:prstGeom prst="rect">
              <a:avLst/>
            </a:prstGeom>
          </p:spPr>
          <p:txBody>
            <a:bodyPr lIns="0" tIns="0" rIns="0" bIns="0" rtlCol="0" anchor="t">
              <a:spAutoFit/>
            </a:bodyPr>
            <a:lstStyle/>
            <a:p>
              <a:pPr marL="0" lvl="0" indent="0" algn="l">
                <a:lnSpc>
                  <a:spcPts val="4799"/>
                </a:lnSpc>
                <a:spcBef>
                  <a:spcPct val="0"/>
                </a:spcBef>
              </a:pPr>
              <a:r>
                <a:rPr lang="en-US" sz="3999" spc="-99">
                  <a:solidFill>
                    <a:srgbClr val="000000"/>
                  </a:solidFill>
                  <a:latin typeface="Montserrat Extra-Bold"/>
                </a:rPr>
                <a:t>PARENTS THAT HAD LIVE BIRTHS FROM 2012-2019</a:t>
              </a:r>
            </a:p>
          </p:txBody>
        </p:sp>
      </p:grpSp>
      <p:sp>
        <p:nvSpPr>
          <p:cNvPr id="8" name="TextBox 8"/>
          <p:cNvSpPr txBox="1"/>
          <p:nvPr/>
        </p:nvSpPr>
        <p:spPr>
          <a:xfrm>
            <a:off x="1028700" y="9210675"/>
            <a:ext cx="4299532"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2012-2019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972717" y="1308951"/>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19122" y="667140"/>
            <a:ext cx="12616870" cy="8952720"/>
          </a:xfrm>
          <a:prstGeom prst="rect">
            <a:avLst/>
          </a:prstGeom>
        </p:spPr>
      </p:pic>
      <p:sp>
        <p:nvSpPr>
          <p:cNvPr id="5" name="TextBox 5"/>
          <p:cNvSpPr txBox="1"/>
          <p:nvPr/>
        </p:nvSpPr>
        <p:spPr>
          <a:xfrm>
            <a:off x="10972717" y="206670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CURRENT USE OF CONTRACEPTION</a:t>
            </a:r>
          </a:p>
        </p:txBody>
      </p:sp>
      <p:sp>
        <p:nvSpPr>
          <p:cNvPr id="6" name="TextBox 6"/>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
        <p:nvSpPr>
          <p:cNvPr id="7" name="TextBox 7"/>
          <p:cNvSpPr txBox="1"/>
          <p:nvPr/>
        </p:nvSpPr>
        <p:spPr>
          <a:xfrm>
            <a:off x="11349711" y="3220300"/>
            <a:ext cx="5632365" cy="4158252"/>
          </a:xfrm>
          <a:prstGeom prst="rect">
            <a:avLst/>
          </a:prstGeom>
        </p:spPr>
        <p:txBody>
          <a:bodyPr lIns="0" tIns="0" rIns="0" bIns="0" rtlCol="0" anchor="t">
            <a:spAutoFit/>
          </a:bodyPr>
          <a:lstStyle/>
          <a:p>
            <a:pPr algn="just">
              <a:lnSpc>
                <a:spcPts val="9237"/>
              </a:lnSpc>
            </a:pPr>
            <a:r>
              <a:rPr lang="en-US" sz="3694">
                <a:solidFill>
                  <a:srgbClr val="000000"/>
                </a:solidFill>
                <a:latin typeface="Agrandir"/>
              </a:rPr>
              <a:t>Surveyed Population:</a:t>
            </a:r>
          </a:p>
          <a:p>
            <a:pPr marL="0" lvl="0" indent="0" algn="just">
              <a:lnSpc>
                <a:spcPts val="7796"/>
              </a:lnSpc>
            </a:pPr>
            <a:r>
              <a:rPr lang="en-US" sz="3694">
                <a:solidFill>
                  <a:srgbClr val="000000"/>
                </a:solidFill>
                <a:latin typeface="Agrandir"/>
              </a:rPr>
              <a:t> Currently married and sexually active unmarried women age 15 to 49.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972717" y="1308951"/>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19122" y="667140"/>
            <a:ext cx="12616870" cy="8952720"/>
          </a:xfrm>
          <a:prstGeom prst="rect">
            <a:avLst/>
          </a:prstGeom>
        </p:spPr>
      </p:pic>
      <p:sp>
        <p:nvSpPr>
          <p:cNvPr id="5" name="TextBox 5"/>
          <p:cNvSpPr txBox="1"/>
          <p:nvPr/>
        </p:nvSpPr>
        <p:spPr>
          <a:xfrm>
            <a:off x="11349711" y="3294544"/>
            <a:ext cx="5632365" cy="4458541"/>
          </a:xfrm>
          <a:prstGeom prst="rect">
            <a:avLst/>
          </a:prstGeom>
        </p:spPr>
        <p:txBody>
          <a:bodyPr lIns="0" tIns="0" rIns="0" bIns="0" rtlCol="0" anchor="t">
            <a:spAutoFit/>
          </a:bodyPr>
          <a:lstStyle/>
          <a:p>
            <a:pPr marL="0" lvl="0" indent="0" algn="just">
              <a:lnSpc>
                <a:spcPts val="5897"/>
              </a:lnSpc>
            </a:pPr>
            <a:r>
              <a:rPr lang="en-US" sz="2794">
                <a:solidFill>
                  <a:srgbClr val="000000"/>
                </a:solidFill>
                <a:latin typeface="Agrandir"/>
              </a:rPr>
              <a:t> Top age group with the highest percent distribution of not using any contraceptives is the </a:t>
            </a:r>
            <a:r>
              <a:rPr lang="en-US" sz="2794">
                <a:solidFill>
                  <a:srgbClr val="FF1616"/>
                </a:solidFill>
                <a:latin typeface="Agrandir"/>
              </a:rPr>
              <a:t>15 to 19</a:t>
            </a:r>
            <a:r>
              <a:rPr lang="en-US" sz="2794">
                <a:solidFill>
                  <a:srgbClr val="000000"/>
                </a:solidFill>
                <a:latin typeface="Agrandir"/>
              </a:rPr>
              <a:t> age group with </a:t>
            </a:r>
            <a:r>
              <a:rPr lang="en-US" sz="2794">
                <a:solidFill>
                  <a:srgbClr val="FF1616"/>
                </a:solidFill>
                <a:latin typeface="Agrandir"/>
              </a:rPr>
              <a:t>64.2%</a:t>
            </a:r>
            <a:r>
              <a:rPr lang="en-US" sz="2794">
                <a:solidFill>
                  <a:srgbClr val="000000"/>
                </a:solidFill>
                <a:latin typeface="Agrandir"/>
              </a:rPr>
              <a:t> of them not using contraceptives or </a:t>
            </a:r>
            <a:r>
              <a:rPr lang="en-US" sz="2794">
                <a:solidFill>
                  <a:srgbClr val="FF1616"/>
                </a:solidFill>
                <a:latin typeface="Agrandir"/>
              </a:rPr>
              <a:t>267 of the 419 population.</a:t>
            </a:r>
          </a:p>
        </p:txBody>
      </p:sp>
      <p:sp>
        <p:nvSpPr>
          <p:cNvPr id="6" name="TextBox 6"/>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
        <p:nvSpPr>
          <p:cNvPr id="7" name="TextBox 7"/>
          <p:cNvSpPr txBox="1"/>
          <p:nvPr/>
        </p:nvSpPr>
        <p:spPr>
          <a:xfrm>
            <a:off x="10972717" y="206670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CURRENT USE OF CONTRACEPTION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668</Words>
  <Application>Microsoft Office PowerPoint</Application>
  <PresentationFormat>Custom</PresentationFormat>
  <Paragraphs>64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Montserrat</vt:lpstr>
      <vt:lpstr>Montserrat Extra-Bold</vt:lpstr>
      <vt:lpstr>Montserrat Bold</vt:lpstr>
      <vt:lpstr>Agrandir</vt:lpstr>
      <vt:lpstr>Arial</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Creative Education Presentation</dc:title>
  <cp:lastModifiedBy>Alvin Moreno Mancilla</cp:lastModifiedBy>
  <cp:revision>4</cp:revision>
  <dcterms:created xsi:type="dcterms:W3CDTF">2006-08-16T00:00:00Z</dcterms:created>
  <dcterms:modified xsi:type="dcterms:W3CDTF">2022-06-04T11:38:20Z</dcterms:modified>
  <dc:identifier>DAFChTUeGTc</dc:identifier>
</cp:coreProperties>
</file>